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267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51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16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54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85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24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7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19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96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4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2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37A32-7315-4920-AE69-F24310F01EE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7F511-307E-4DCA-B853-AFB77AAE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09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26368"/>
            <a:ext cx="7056784" cy="18288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6000" b="1" cap="none" dirty="0" smtClean="0">
                <a:ln>
                  <a:solidFill>
                    <a:srgbClr val="FFFF00"/>
                  </a:solidFill>
                </a:ln>
              </a:rPr>
              <a:t>«ЗАКОН УЛИЦ И ДОРОГ»</a:t>
            </a:r>
            <a:endParaRPr lang="ru-RU" sz="6000" b="1" cap="none" dirty="0">
              <a:ln>
                <a:solidFill>
                  <a:srgbClr val="FFFF00"/>
                </a:solidFill>
              </a:ln>
            </a:endParaRPr>
          </a:p>
        </p:txBody>
      </p:sp>
      <p:pic>
        <p:nvPicPr>
          <p:cNvPr id="1026" name="Picture 2" descr="C:\Users\User\Desktop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6208449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887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522" y="476672"/>
            <a:ext cx="89644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/>
              <a:t>Цели: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проверить и закрепить знания правил дорожного движения на улицах и дорогах;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пользование общественным транспортом;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воспитывать у учащихся культуру поведения.</a:t>
            </a:r>
          </a:p>
          <a:p>
            <a:r>
              <a:rPr lang="ru-RU" sz="2400" u="sng" dirty="0" smtClean="0"/>
              <a:t>Задачи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углублять знания учащихся о правилах дорожного движения;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формировать представления школьников о безопасности дорожного движения при передвижении по улицам и дорогам;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развивать умения и  навыки  безопасного поведения учащихся на улице, дороге  с целью предупреждения детского </a:t>
            </a:r>
            <a:r>
              <a:rPr lang="ru-RU" sz="2400" b="1" dirty="0" err="1" smtClean="0">
                <a:ln>
                  <a:solidFill>
                    <a:schemeClr val="tx1"/>
                  </a:solidFill>
                </a:ln>
              </a:rPr>
              <a:t>дорожно</a:t>
            </a: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 – транспортного травматизма;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tx1"/>
                  </a:solidFill>
                </a:ln>
              </a:rPr>
              <a:t>вырабатывать у учащихся навыки ответственности, дисциплинированности, добиваться применения полученных теоретических знаний для выполнения практических задач. </a:t>
            </a:r>
            <a:endParaRPr lang="ru-RU" sz="2400" b="1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89246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56792"/>
            <a:ext cx="71287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Фонетическая зарядка</a:t>
            </a:r>
          </a:p>
          <a:p>
            <a:endParaRPr lang="ru-RU" dirty="0" smtClean="0"/>
          </a:p>
          <a:p>
            <a:r>
              <a:rPr lang="ru-RU" sz="3200" b="1" dirty="0" smtClean="0"/>
              <a:t>Дорога, дорога,</a:t>
            </a:r>
          </a:p>
          <a:p>
            <a:r>
              <a:rPr lang="ru-RU" sz="3200" b="1" dirty="0" smtClean="0"/>
              <a:t>Бежишь ты от порога.</a:t>
            </a:r>
          </a:p>
          <a:p>
            <a:r>
              <a:rPr lang="ru-RU" sz="3200" b="1" dirty="0" smtClean="0"/>
              <a:t>Свой первый шаг по жизни</a:t>
            </a:r>
          </a:p>
          <a:p>
            <a:r>
              <a:rPr lang="ru-RU" sz="3200" b="1" dirty="0" smtClean="0"/>
              <a:t>Доверили тебе.</a:t>
            </a:r>
          </a:p>
          <a:p>
            <a:r>
              <a:rPr lang="ru-RU" sz="3200" b="1" dirty="0" smtClean="0"/>
              <a:t>Дорога, дорога,</a:t>
            </a:r>
          </a:p>
          <a:p>
            <a:r>
              <a:rPr lang="ru-RU" sz="3200" b="1" dirty="0" smtClean="0"/>
              <a:t>Нам надо знать немного,</a:t>
            </a:r>
          </a:p>
          <a:p>
            <a:r>
              <a:rPr lang="ru-RU" sz="3200" b="1" dirty="0" smtClean="0"/>
              <a:t>Немного важных правил</a:t>
            </a:r>
          </a:p>
          <a:p>
            <a:r>
              <a:rPr lang="ru-RU" sz="3200" b="1" dirty="0" smtClean="0"/>
              <a:t>В большой, большой судьбе.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97913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903649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            Речевая зарядка: </a:t>
            </a:r>
          </a:p>
          <a:p>
            <a:r>
              <a:rPr lang="ru-RU" sz="3200" b="1" dirty="0" smtClean="0"/>
              <a:t>1.	Кто такой  «водитель»? </a:t>
            </a:r>
          </a:p>
          <a:p>
            <a:r>
              <a:rPr lang="ru-RU" sz="3200" b="1" dirty="0" smtClean="0"/>
              <a:t>(человек, управляющий  каким-либо транспортным средством)</a:t>
            </a:r>
          </a:p>
          <a:p>
            <a:r>
              <a:rPr lang="ru-RU" sz="3200" b="1" dirty="0" smtClean="0"/>
              <a:t>2.	Человека, который едет на транспорте. </a:t>
            </a:r>
          </a:p>
          <a:p>
            <a:r>
              <a:rPr lang="ru-RU" sz="3200" b="1" dirty="0" smtClean="0"/>
              <a:t>( пассажир)</a:t>
            </a:r>
          </a:p>
          <a:p>
            <a:r>
              <a:rPr lang="ru-RU" sz="3200" b="1" dirty="0" smtClean="0"/>
              <a:t>3.	Кто по улице идёт, тот зовётся…(пешеход)</a:t>
            </a:r>
          </a:p>
          <a:p>
            <a:r>
              <a:rPr lang="ru-RU" sz="3200" b="1" dirty="0" smtClean="0"/>
              <a:t>4.	Что такое «Пешеходный переход»? </a:t>
            </a:r>
          </a:p>
          <a:p>
            <a:r>
              <a:rPr lang="ru-RU" sz="3200" b="1" dirty="0" smtClean="0"/>
              <a:t>(часть дороги, выделенной для движения пешеходов через дорогу)</a:t>
            </a:r>
          </a:p>
          <a:p>
            <a:pPr marL="514350" indent="-514350">
              <a:buAutoNum type="arabicPeriod" startAt="5"/>
            </a:pPr>
            <a:r>
              <a:rPr lang="ru-RU" sz="3200" b="1" dirty="0" smtClean="0"/>
              <a:t>Кто такие «Участники  дорожного движения»?( водитель,  пешеход, пассажир  транспортного средства)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91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« Что такое правило?»  </a:t>
            </a:r>
            <a:endParaRPr lang="ru-RU" b="1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b="1" dirty="0" smtClean="0"/>
              <a:t>Правило — это то, что нужно обязательно знать и  выполнять  всем.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b="1" dirty="0" smtClean="0"/>
              <a:t>Правила дорожного движения </a:t>
            </a:r>
          </a:p>
          <a:p>
            <a:r>
              <a:rPr lang="ru-RU" sz="3600" b="1" dirty="0" smtClean="0"/>
              <a:t>( ПДД) — права  и обязанности водителей, пешеходов, пассажиров</a:t>
            </a:r>
            <a:endParaRPr lang="ru-RU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92521"/>
            <a:ext cx="4608512" cy="23694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78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7" y="332656"/>
            <a:ext cx="84969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      Обязанности  пешеходов.</a:t>
            </a:r>
          </a:p>
          <a:p>
            <a:endParaRPr lang="ru-RU" sz="24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97660" y="1278089"/>
            <a:ext cx="84969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1.Пешеходы должны двигаться по тротуарам или пешеходным дорожкам.</a:t>
            </a:r>
          </a:p>
          <a:p>
            <a:r>
              <a:rPr lang="ru-RU" sz="3200" b="1" dirty="0" smtClean="0"/>
              <a:t>2.Проезжую часть переходить по пешеходным  переходам.</a:t>
            </a:r>
          </a:p>
          <a:p>
            <a:r>
              <a:rPr lang="ru-RU" sz="3200" b="1" dirty="0" smtClean="0"/>
              <a:t>3. Пешеходы должны руководствоваться сигналами светофора или регулировщика.</a:t>
            </a:r>
          </a:p>
          <a:p>
            <a:r>
              <a:rPr lang="ru-RU" sz="3200" b="1" dirty="0" smtClean="0"/>
              <a:t>4. На нерегулируемых переходах выбирать безопасные места .</a:t>
            </a:r>
          </a:p>
          <a:p>
            <a:r>
              <a:rPr lang="ru-RU" sz="3200" b="1" dirty="0" smtClean="0"/>
              <a:t>5. Ожидать транспорт должны на специальных площадках или тротуаре.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38889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343" y="260648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Эти правила должны выполнять все учащиеся:</a:t>
            </a:r>
          </a:p>
          <a:p>
            <a:endParaRPr lang="ru-RU" sz="2200" b="1" dirty="0" smtClean="0"/>
          </a:p>
          <a:p>
            <a:r>
              <a:rPr lang="ru-RU" sz="2200" b="1" dirty="0" smtClean="0"/>
              <a:t>1.По улице надо ходить только по тротуару или пешеходному переходу, придерживаясь правой стороны, чтобы не мешать другим;</a:t>
            </a:r>
          </a:p>
          <a:p>
            <a:r>
              <a:rPr lang="ru-RU" sz="2200" b="1" dirty="0" smtClean="0"/>
              <a:t>2.Нельзя ходить в ряд по несколько, более двух человек, или большой группой — это мешает другим;</a:t>
            </a:r>
          </a:p>
          <a:p>
            <a:r>
              <a:rPr lang="ru-RU" sz="2200" b="1" dirty="0" smtClean="0"/>
              <a:t>3.Нельзя играть на проезжей части улицы (дороги), это не место для игр;</a:t>
            </a:r>
          </a:p>
          <a:p>
            <a:r>
              <a:rPr lang="ru-RU" sz="2200" b="1" dirty="0" smtClean="0"/>
              <a:t>4.При встрече товарища нельзя останавливаться для разговора на середине тротуара, надо отойти в сторону;</a:t>
            </a:r>
          </a:p>
          <a:p>
            <a:r>
              <a:rPr lang="ru-RU" sz="2200" b="1" dirty="0" smtClean="0"/>
              <a:t>5.Бросать бумажки, кожуру от фруктов и. т. п. Запрещается. Для этого есть урны и мусорные ящики, кроме того, прохожие могут наступить на кожуру от фруктов, поскользнуться и упасть;</a:t>
            </a:r>
          </a:p>
          <a:p>
            <a:r>
              <a:rPr lang="ru-RU" sz="2200" b="1" dirty="0" smtClean="0"/>
              <a:t>6.С наступлением заморозков нельзя кататься на тротуарах, превращать их в каток: пешеходы могут поскользнуться и упасть;</a:t>
            </a:r>
          </a:p>
          <a:p>
            <a:r>
              <a:rPr lang="ru-RU" sz="2200" b="1" dirty="0" smtClean="0"/>
              <a:t>7.В узких местах на тротуаре надо уступать дорогу взрослым;</a:t>
            </a:r>
          </a:p>
          <a:p>
            <a:r>
              <a:rPr lang="ru-RU" sz="2200" b="1" dirty="0" smtClean="0"/>
              <a:t>8.Надо всегда быть внимательным к старшим, помогать им;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510966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54417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Эти правила должны выполнять все учащиеся: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80728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9.Нельзя толкаться, из-за этого другие могут сойти на проезжую часть улицы и подвергнуть свою жизнь опасности;</a:t>
            </a:r>
          </a:p>
          <a:p>
            <a:r>
              <a:rPr lang="ru-RU" sz="2400" b="1" dirty="0" smtClean="0"/>
              <a:t>10.Если вы случайно толкнёте кого-нибудь или наступите кому-нибудь на ногу и. т. п., то необходимо вежливо извинится;</a:t>
            </a:r>
          </a:p>
          <a:p>
            <a:r>
              <a:rPr lang="ru-RU" sz="2400" b="1" dirty="0" smtClean="0"/>
              <a:t>11.К людям, которые мешают пройти, обращайтесь со словами: «Пропустите ,пожалуйста»;</a:t>
            </a:r>
          </a:p>
          <a:p>
            <a:r>
              <a:rPr lang="ru-RU" sz="2400" b="1" dirty="0" smtClean="0"/>
              <a:t>12.Если видите, что ваш товарищ или кто-либо из младших собирается нарушить правила движения, остановите их;</a:t>
            </a:r>
          </a:p>
          <a:p>
            <a:r>
              <a:rPr lang="ru-RU" sz="2400" b="1" dirty="0" smtClean="0"/>
              <a:t>13.Если вы увидите на дороге (мостах, туннелях, и. т. п.) неисправности, угрожающие безопасности движения, немедленно сообщите об этом органам милиции;</a:t>
            </a:r>
          </a:p>
          <a:p>
            <a:r>
              <a:rPr lang="ru-RU" sz="2400" b="1" dirty="0" smtClean="0"/>
              <a:t>16.Надо беречь зелёные насаждения вдоль дороги, снегозащитные устройства, дорожные знаки и указатели.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0289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418" y="284469"/>
            <a:ext cx="660876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88224" y="67565"/>
            <a:ext cx="2555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1.Два колесика подряд,</a:t>
            </a:r>
          </a:p>
          <a:p>
            <a:r>
              <a:rPr lang="ru-RU" dirty="0" smtClean="0"/>
              <a:t>Их ногами вертят,</a:t>
            </a:r>
          </a:p>
          <a:p>
            <a:r>
              <a:rPr lang="ru-RU" dirty="0" smtClean="0"/>
              <a:t>А поверх торчком</a:t>
            </a:r>
          </a:p>
          <a:p>
            <a:r>
              <a:rPr lang="ru-RU" dirty="0" smtClean="0"/>
              <a:t>Сам хозяин крючком.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05847" y="1267894"/>
            <a:ext cx="2838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2.Не зверь, а в </a:t>
            </a:r>
            <a:r>
              <a:rPr lang="ru-RU" dirty="0" err="1" smtClean="0"/>
              <a:t>полосочку</a:t>
            </a:r>
            <a:r>
              <a:rPr lang="ru-RU" dirty="0" smtClean="0"/>
              <a:t>,</a:t>
            </a:r>
          </a:p>
          <a:p>
            <a:r>
              <a:rPr lang="ru-RU" dirty="0" smtClean="0"/>
              <a:t>Без рук, без ног дорогу показывает.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53944" y="2191224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3.Не летает, не жужжит.</a:t>
            </a:r>
          </a:p>
          <a:p>
            <a:r>
              <a:rPr lang="ru-RU" dirty="0" smtClean="0"/>
              <a:t>Жук по улице бежит.</a:t>
            </a:r>
          </a:p>
          <a:p>
            <a:r>
              <a:rPr lang="ru-RU" dirty="0" smtClean="0"/>
              <a:t>И горят в глазах жука </a:t>
            </a:r>
          </a:p>
          <a:p>
            <a:r>
              <a:rPr lang="ru-RU" dirty="0" smtClean="0"/>
              <a:t>Два блестящих огонька.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20630" y="3391553"/>
            <a:ext cx="2823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4.Встаем мы очень рано,</a:t>
            </a:r>
          </a:p>
          <a:p>
            <a:r>
              <a:rPr lang="ru-RU" dirty="0" smtClean="0"/>
              <a:t>Ведь наша забота —</a:t>
            </a:r>
          </a:p>
          <a:p>
            <a:r>
              <a:rPr lang="ru-RU" dirty="0" smtClean="0"/>
              <a:t>Всех отвозить по утрам на работу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58000" y="4591882"/>
            <a:ext cx="2520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5.Стой, не прыгай,</a:t>
            </a:r>
          </a:p>
          <a:p>
            <a:r>
              <a:rPr lang="ru-RU" dirty="0" smtClean="0"/>
              <a:t>Это ж ясно — здесь переходить опасно.</a:t>
            </a:r>
          </a:p>
          <a:p>
            <a:r>
              <a:rPr lang="ru-RU" dirty="0" smtClean="0"/>
              <a:t>Лучше ты, как весь народ,</a:t>
            </a:r>
          </a:p>
          <a:p>
            <a:r>
              <a:rPr lang="ru-RU" dirty="0" smtClean="0"/>
              <a:t>Лезь в подземный...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6077302"/>
            <a:ext cx="3078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6.Три глаза, три приказа.</a:t>
            </a:r>
          </a:p>
          <a:p>
            <a:r>
              <a:rPr lang="ru-RU" dirty="0" smtClean="0"/>
              <a:t>Красный — самый опасный.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6077302"/>
            <a:ext cx="2482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7.Не живая, а идет,</a:t>
            </a:r>
          </a:p>
          <a:p>
            <a:r>
              <a:rPr lang="ru-RU" dirty="0" smtClean="0"/>
              <a:t>Не подвижна, а ведет.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20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О</a:t>
            </a:r>
            <a:r>
              <a:rPr lang="ru-RU" sz="3600" b="1" dirty="0" smtClean="0"/>
              <a:t>бязанности пассажиров по ПДД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18731" y="1714480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/>
              <a:t>Посадку и высадку из транспорта производить со стороны тротуара после полной остановки транспортного средства.</a:t>
            </a:r>
            <a:endParaRPr lang="ru-RU" sz="2400" b="1" dirty="0"/>
          </a:p>
        </p:txBody>
      </p:sp>
      <p:pic>
        <p:nvPicPr>
          <p:cNvPr id="4098" name="Picture 2" descr="C:\Users\User\Desktop\57309_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4" y="1513387"/>
            <a:ext cx="2952328" cy="2247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711" y="422108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/>
              <a:t>При поездке на транспортном средстве, оборудованном ремнями безопасности, быть пристёгнутыми ими.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34380" y="927304"/>
            <a:ext cx="3536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u="sng" dirty="0" smtClean="0">
                <a:solidFill>
                  <a:schemeClr val="bg1"/>
                </a:solidFill>
              </a:rPr>
              <a:t>Пассажиры обязаны</a:t>
            </a:r>
            <a:endParaRPr lang="ru-RU" sz="2800" b="1" i="1" u="sng" dirty="0">
              <a:solidFill>
                <a:schemeClr val="bg1"/>
              </a:solidFill>
            </a:endParaRPr>
          </a:p>
        </p:txBody>
      </p:sp>
      <p:pic>
        <p:nvPicPr>
          <p:cNvPr id="4099" name="Picture 3" descr="C:\Users\User\Desktop\nuzhno_li_pristegivatsya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338" y="4340789"/>
            <a:ext cx="1202885" cy="16995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i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031" y="5347718"/>
            <a:ext cx="1924050" cy="1428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i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126" y="5486744"/>
            <a:ext cx="861870" cy="1346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41132"/>
            <a:ext cx="2120876" cy="1549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529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520" y="1124744"/>
            <a:ext cx="54888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Отвлекать водителя от управления транспортного средства во время его движения;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6028" y="4077072"/>
            <a:ext cx="5220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Открывать двери транспортного средства во время движения.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6520" y="404664"/>
            <a:ext cx="4479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u="sng" dirty="0" smtClean="0"/>
              <a:t>Пассажирам запрещается</a:t>
            </a:r>
            <a:endParaRPr lang="ru-RU" sz="2800" b="1" i="1" u="sng" dirty="0"/>
          </a:p>
        </p:txBody>
      </p:sp>
      <p:pic>
        <p:nvPicPr>
          <p:cNvPr id="5122" name="Picture 2" descr="C:\Users\User\Desktop\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48680"/>
            <a:ext cx="3341678" cy="2638167"/>
          </a:xfrm>
          <a:prstGeom prst="roundRect">
            <a:avLst>
              <a:gd name="adj" fmla="val 16667"/>
            </a:avLst>
          </a:prstGeom>
          <a:ln>
            <a:solidFill>
              <a:srgbClr val="00206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0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816" y="127676"/>
            <a:ext cx="676875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Правило: </a:t>
            </a:r>
          </a:p>
          <a:p>
            <a:endParaRPr lang="ru-RU" sz="3600" b="1" dirty="0" smtClean="0"/>
          </a:p>
          <a:p>
            <a:r>
              <a:rPr lang="ru-RU" sz="3600" b="1" dirty="0" smtClean="0"/>
              <a:t>Чтоб жить, не зная огорченья,</a:t>
            </a:r>
          </a:p>
          <a:p>
            <a:r>
              <a:rPr lang="ru-RU" sz="3600" b="1" dirty="0" smtClean="0"/>
              <a:t>Чтоб бегать, плавать и летать, </a:t>
            </a:r>
          </a:p>
          <a:p>
            <a:r>
              <a:rPr lang="ru-RU" sz="3600" b="1" dirty="0" smtClean="0"/>
              <a:t>Ты должен правила движенья</a:t>
            </a:r>
          </a:p>
          <a:p>
            <a:r>
              <a:rPr lang="ru-RU" sz="3600" b="1" dirty="0" smtClean="0"/>
              <a:t>Всегда и всюду выполнять! </a:t>
            </a:r>
            <a:endParaRPr lang="ru-RU" sz="3600" b="1" dirty="0"/>
          </a:p>
        </p:txBody>
      </p:sp>
      <p:pic>
        <p:nvPicPr>
          <p:cNvPr id="6146" name="Picture 2" descr="C:\Users\User\Desktop\c2087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21073"/>
            <a:ext cx="2641600" cy="3721100"/>
          </a:xfrm>
          <a:prstGeom prst="roundRect">
            <a:avLst>
              <a:gd name="adj" fmla="val 36299"/>
            </a:avLst>
          </a:prstGeom>
          <a:ln w="38100"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386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260648"/>
            <a:ext cx="55230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Дорожные знаки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988840"/>
            <a:ext cx="2430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7171" name="Picture 3" descr="C:\Users\User\Desktop\p189_pict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12213" r="2500" b="5380"/>
          <a:stretch/>
        </p:blipFill>
        <p:spPr bwMode="auto">
          <a:xfrm>
            <a:off x="73826" y="1489242"/>
            <a:ext cx="8962670" cy="5102919"/>
          </a:xfrm>
          <a:prstGeom prst="roundRect">
            <a:avLst>
              <a:gd name="adj" fmla="val 16667"/>
            </a:avLst>
          </a:prstGeom>
          <a:ln w="57150">
            <a:solidFill>
              <a:srgbClr val="FFC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66703" y="36252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Знаки всякие нужны, </a:t>
            </a:r>
          </a:p>
          <a:p>
            <a:r>
              <a:rPr lang="ru-RU" sz="2400" b="1" dirty="0" smtClean="0"/>
              <a:t> знаки всякие важны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72690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82899" y="627052"/>
            <a:ext cx="5983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/>
              <a:t>Запрещающие знаки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029454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Имеют   круглую форму и красную окантовку.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 вводят или отменяют определенные ограничения движения.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3" y="1737785"/>
            <a:ext cx="1500187" cy="1506537"/>
          </a:xfrm>
          <a:prstGeom prst="ellipse">
            <a:avLst/>
          </a:prstGeom>
          <a:ln w="190500" cap="rnd">
            <a:solidFill>
              <a:srgbClr val="FF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9211" y="3805528"/>
            <a:ext cx="1760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Въезд запрещен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686" y="1737785"/>
            <a:ext cx="1566863" cy="1506537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57604" y="3892406"/>
            <a:ext cx="2291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Движение запрещено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87" y="1661267"/>
            <a:ext cx="1573213" cy="1573213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40152" y="3482363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Ограничение максимальной</a:t>
            </a:r>
          </a:p>
          <a:p>
            <a:r>
              <a:rPr lang="ru-RU" dirty="0"/>
              <a:t> скорости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2" y="4241147"/>
            <a:ext cx="1566863" cy="1566863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6212" y="5808712"/>
            <a:ext cx="1895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Движение на велосипедах</a:t>
            </a:r>
          </a:p>
          <a:p>
            <a:r>
              <a:rPr lang="ru-RU" dirty="0"/>
              <a:t> запрещено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522" y="4380349"/>
            <a:ext cx="1573213" cy="1566863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84382" y="5947212"/>
            <a:ext cx="2397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Движение пешеходов</a:t>
            </a:r>
          </a:p>
          <a:p>
            <a:r>
              <a:rPr lang="ru-RU" dirty="0"/>
              <a:t> запрещено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25564"/>
            <a:ext cx="1573213" cy="1566863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372200" y="5741525"/>
            <a:ext cx="2077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Поворот направо </a:t>
            </a:r>
          </a:p>
          <a:p>
            <a:r>
              <a:rPr lang="ru-RU" dirty="0"/>
              <a:t>запрещен</a:t>
            </a:r>
          </a:p>
        </p:txBody>
      </p:sp>
    </p:spTree>
    <p:extLst>
      <p:ext uri="{BB962C8B-B14F-4D97-AF65-F5344CB8AC3E}">
        <p14:creationId xmlns:p14="http://schemas.microsoft.com/office/powerpoint/2010/main" val="1857948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67846"/>
            <a:ext cx="78488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600" b="1" dirty="0"/>
              <a:t>Предупреждающие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275842"/>
            <a:ext cx="6858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Имеют  треугольную форму, белый фон и красную окантовку. </a:t>
            </a:r>
          </a:p>
          <a:p>
            <a:r>
              <a:rPr lang="ru-RU" sz="2400" b="1" dirty="0"/>
              <a:t>информируют о приближении к опасному участку дороги, движение по которому требует принятия мер, соответствующих обстановке</a:t>
            </a:r>
            <a:r>
              <a:rPr lang="ru-RU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93" y="4382482"/>
            <a:ext cx="1573213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766110"/>
            <a:ext cx="1925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Железнодорожный переезд со шлагбаумом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346" y="4705646"/>
            <a:ext cx="164623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80179" y="6091282"/>
            <a:ext cx="1925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Светофорное </a:t>
            </a:r>
          </a:p>
          <a:p>
            <a:r>
              <a:rPr lang="ru-RU" dirty="0"/>
              <a:t>регулирование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476" y="1944002"/>
            <a:ext cx="164623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79841" y="3356921"/>
            <a:ext cx="1668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Пешеходный</a:t>
            </a:r>
          </a:p>
          <a:p>
            <a:r>
              <a:rPr lang="ru-RU" dirty="0"/>
              <a:t> переход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139" y="3370401"/>
            <a:ext cx="164623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9279" y="4734869"/>
            <a:ext cx="1737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Пересечение</a:t>
            </a:r>
          </a:p>
          <a:p>
            <a:r>
              <a:rPr lang="ru-RU" dirty="0"/>
              <a:t> с круговым</a:t>
            </a:r>
          </a:p>
          <a:p>
            <a:r>
              <a:rPr lang="ru-RU" dirty="0"/>
              <a:t> движением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109" y="3371165"/>
            <a:ext cx="164623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12554" y="4772897"/>
            <a:ext cx="1322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Опасные</a:t>
            </a:r>
          </a:p>
          <a:p>
            <a:r>
              <a:rPr lang="ru-RU" dirty="0"/>
              <a:t> повороты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890" y="4905740"/>
            <a:ext cx="164623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514" y="6267025"/>
            <a:ext cx="172561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9492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7"/>
            <a:ext cx="82814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/>
              <a:t>Информационные знаки</a:t>
            </a: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1751" y="1276310"/>
            <a:ext cx="78123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- информируют о расположении населенных пунктов и других объектов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51" y="2459463"/>
            <a:ext cx="1719263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346092"/>
            <a:ext cx="1645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Место стоянки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974" y="4127400"/>
            <a:ext cx="3871913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69435" y="6237312"/>
            <a:ext cx="2468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Указатель направлений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614" y="2488741"/>
            <a:ext cx="1719263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30614" y="4246877"/>
            <a:ext cx="2430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Подземный </a:t>
            </a:r>
          </a:p>
          <a:p>
            <a:r>
              <a:rPr lang="ru-RU" dirty="0"/>
              <a:t>пешеходный переход</a:t>
            </a:r>
          </a:p>
        </p:txBody>
      </p:sp>
    </p:spTree>
    <p:extLst>
      <p:ext uri="{BB962C8B-B14F-4D97-AF65-F5344CB8AC3E}">
        <p14:creationId xmlns:p14="http://schemas.microsoft.com/office/powerpoint/2010/main" val="883165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2947" y="63058"/>
            <a:ext cx="57808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 smtClean="0"/>
              <a:t>Знаки сервиса</a:t>
            </a:r>
            <a:endParaRPr lang="ru-RU" sz="7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22" y="1263387"/>
            <a:ext cx="685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bg1"/>
                </a:solidFill>
              </a:rPr>
              <a:t>информируют о расположении соответствующих объектов.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75" y="2204253"/>
            <a:ext cx="12255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126" y="3925366"/>
            <a:ext cx="2401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Пункт первой </a:t>
            </a:r>
          </a:p>
          <a:p>
            <a:r>
              <a:rPr lang="ru-RU" dirty="0"/>
              <a:t>медицинской помощи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197" y="2228065"/>
            <a:ext cx="128587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85670" y="3879200"/>
            <a:ext cx="1124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Больница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471" y="1457480"/>
            <a:ext cx="128587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10461" y="3194698"/>
            <a:ext cx="1664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Пункт питания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63222"/>
            <a:ext cx="1219200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413467" y="2440812"/>
            <a:ext cx="1218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Гостиница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38" y="4616501"/>
            <a:ext cx="1212850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1175" y="6329414"/>
            <a:ext cx="1566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Место отдыха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62" y="3392075"/>
            <a:ext cx="1212850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236296" y="5053541"/>
            <a:ext cx="1730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Техническое</a:t>
            </a:r>
          </a:p>
          <a:p>
            <a:r>
              <a:rPr lang="ru-RU" dirty="0"/>
              <a:t> обслуживание</a:t>
            </a:r>
          </a:p>
          <a:p>
            <a:r>
              <a:rPr lang="ru-RU" dirty="0"/>
              <a:t> автомобилей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714" y="4297395"/>
            <a:ext cx="1212850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499992" y="6010308"/>
            <a:ext cx="1028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Телефон</a:t>
            </a:r>
          </a:p>
        </p:txBody>
      </p:sp>
    </p:spTree>
    <p:extLst>
      <p:ext uri="{BB962C8B-B14F-4D97-AF65-F5344CB8AC3E}">
        <p14:creationId xmlns:p14="http://schemas.microsoft.com/office/powerpoint/2010/main" val="2335915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716" y="1988840"/>
            <a:ext cx="49998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b="1" dirty="0" smtClean="0"/>
              <a:t>Будьте культурны и воспитаны!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b="1" dirty="0" smtClean="0"/>
              <a:t>Будьте всегда внимательными на дороге!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9" t="3317" r="8564" b="5644"/>
          <a:stretch/>
        </p:blipFill>
        <p:spPr bwMode="auto">
          <a:xfrm>
            <a:off x="5124432" y="1081890"/>
            <a:ext cx="3840056" cy="558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371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88913"/>
            <a:ext cx="8928100" cy="6480175"/>
          </a:xfrm>
          <a:prstGeom prst="rect">
            <a:avLst/>
          </a:prstGeom>
          <a:ln w="2286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99105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837</Words>
  <Application>Microsoft Office PowerPoint</Application>
  <PresentationFormat>Экран (4:3)</PresentationFormat>
  <Paragraphs>140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«ЗАКОН УЛИЦ И ДОРОГ»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«ЗАКОН УЛИЦ И ДОРОГ»</dc:title>
  <dc:creator>A</dc:creator>
  <cp:lastModifiedBy>1</cp:lastModifiedBy>
  <cp:revision>22</cp:revision>
  <dcterms:created xsi:type="dcterms:W3CDTF">2014-01-17T19:51:31Z</dcterms:created>
  <dcterms:modified xsi:type="dcterms:W3CDTF">2014-01-23T08:28:06Z</dcterms:modified>
</cp:coreProperties>
</file>